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4" r:id="rId3"/>
    <p:sldId id="285" r:id="rId4"/>
    <p:sldId id="286" r:id="rId5"/>
    <p:sldId id="287" r:id="rId6"/>
    <p:sldId id="278" r:id="rId7"/>
    <p:sldId id="288" r:id="rId8"/>
    <p:sldId id="289" r:id="rId9"/>
    <p:sldId id="277" r:id="rId10"/>
    <p:sldId id="283" r:id="rId11"/>
    <p:sldId id="290" r:id="rId12"/>
    <p:sldId id="279" r:id="rId13"/>
    <p:sldId id="280" r:id="rId14"/>
    <p:sldId id="291" r:id="rId15"/>
    <p:sldId id="293" r:id="rId16"/>
    <p:sldId id="294" r:id="rId17"/>
    <p:sldId id="295" r:id="rId18"/>
    <p:sldId id="296" r:id="rId19"/>
    <p:sldId id="292" r:id="rId20"/>
    <p:sldId id="281" r:id="rId21"/>
    <p:sldId id="297" r:id="rId22"/>
    <p:sldId id="29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2" autoAdjust="0"/>
    <p:restoredTop sz="94660"/>
  </p:normalViewPr>
  <p:slideViewPr>
    <p:cSldViewPr snapToGrid="0">
      <p:cViewPr varScale="1">
        <p:scale>
          <a:sx n="195" d="100"/>
          <a:sy n="195" d="100"/>
        </p:scale>
        <p:origin x="13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26893-94FC-4237-8D14-7FD2DEF18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D84D00-464C-467F-972F-6E39D1414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96545-84AE-4ECC-B6E2-787E0324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03477-FD25-45A1-82C4-14D026D3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C3482-059C-40B9-91E3-3861063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7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36102-CD94-44A7-9784-5BFD54AD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2CDF5-10BB-43C7-A8CB-C0091A05C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A3DB0-D75E-495B-964D-0C0F0D76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6739B-669E-4C54-BF69-81F4665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EC654-1FAF-42D1-9B04-B5A0AF5E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8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613FB-EF6C-4189-8886-5F6D7B7F7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24A38-0EF5-46D5-8D7C-04D2B5914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8CD3C-3C1B-4B11-96F8-BB68C37C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2C8A1-D6C2-4CB8-9FAD-620080EC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70996-98A0-4F45-BCC9-6F0A7CB3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7CD84-4AC4-4264-AEA3-392261F7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87B3A-4B53-44CD-A5B9-D2AB7303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3695A-B1AB-4316-BA8B-D772FF62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4674B-7AB7-4695-9893-030758C9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B57DC-F3BE-48C7-BA8D-81630C45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5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FD514-2588-464B-80D0-F054D19F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1ECEB-EC76-4E95-B9B9-194DDB0D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C21E1-8C95-48D2-A944-C118B2F3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EE0DD-10A2-440D-A5DA-C1B9D7CE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314BB-16E6-40D9-9482-011C8546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7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7FFC7-2EA2-4089-A14D-B1B10BCB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EE2A2-5105-4B51-AE59-DA2E5A0AE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385C6-6216-42B9-A9FC-13AA9423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1373DC-C2BB-4524-BF89-4E8DD73A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B05F3-B997-4353-8B83-E68E7657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46A77-8B1A-4FD6-8289-0884074E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6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DEA20-AC59-4167-932C-C7E2C73D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08BDA3-C2B1-41CC-8688-22E3BB0F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D34465-24C0-4E19-9D7B-A0180A1C5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C915B1-E947-4C0A-A42F-E4A82E3FD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9D81B6-E8DE-4553-B865-10D21ED34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DE1CA9-02C6-45C7-B77E-66AB9BCD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5519E6-FA0B-4744-8C6A-CF739618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DEC1CA-134E-401B-ADF7-527C89E7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18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0FC8F-2E46-45D1-AD41-6426853E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E7227-BA1B-4F34-86CC-3703AB5E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30712E-500F-43FF-BDC6-45ED187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C67C2-3416-4061-8047-0BE2EC05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41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806EE8-42B4-46E0-AFF6-26E33B30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C6C1BC-6A4B-4B1B-B943-A132D58F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78208-809C-4F11-B432-9D12BE69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438AB-C3F6-433B-BD31-5B660142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62130-A801-4F29-AFDA-CCA189737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1F064-86F8-466A-84CB-6E458650E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56A9D8-92FB-4A2C-9DAC-43C56C2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5AA61B-CBC4-4584-AE7C-BFAD0D39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C84F1-59F9-4B7E-8696-D133A606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79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5CECC-5390-4D23-A39B-6F5B6435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139DDD-DE81-4C41-81F7-7BB0A3076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C84925-9F14-4D6B-9C1A-C2E4DC64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F2B5F-CF8E-4813-9A29-5B2DA3A3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D25B1-0EB5-4B52-A6F5-E414EBB0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0D6F1-FA84-48BE-A9CB-2ABF9A51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1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24E8CC-F5AD-4C13-A7CD-DE37DC39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D83F8-1F89-4AE7-A299-6BA4B414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5218C-EE1C-44C5-A7E9-4BE34E15D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A758-B07A-48DF-8440-A1618CDE470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81F51-BE65-48D9-A231-F512599FA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4B9C-3528-4AC2-BC62-E7D6FF1E6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A5325E9-FEFF-49D6-839B-8F63B1F80879}"/>
              </a:ext>
            </a:extLst>
          </p:cNvPr>
          <p:cNvGrpSpPr/>
          <p:nvPr/>
        </p:nvGrpSpPr>
        <p:grpSpPr>
          <a:xfrm>
            <a:off x="1348016" y="533759"/>
            <a:ext cx="4522585" cy="878230"/>
            <a:chOff x="1098026" y="213865"/>
            <a:chExt cx="4522585" cy="8782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0A9882-8246-48C5-B32F-EFDC5D2D7511}"/>
                </a:ext>
              </a:extLst>
            </p:cNvPr>
            <p:cNvSpPr txBox="1"/>
            <p:nvPr/>
          </p:nvSpPr>
          <p:spPr>
            <a:xfrm>
              <a:off x="1098026" y="213865"/>
              <a:ext cx="45225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 </a:t>
              </a:r>
              <a:r>
                <a:rPr lang="zh-CN" altLang="en-US" sz="3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线性代数期中总结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309A04-14E4-468C-9584-4156B047FC73}"/>
                </a:ext>
              </a:extLst>
            </p:cNvPr>
            <p:cNvSpPr/>
            <p:nvPr/>
          </p:nvSpPr>
          <p:spPr>
            <a:xfrm>
              <a:off x="1257062" y="784318"/>
              <a:ext cx="20601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仓耳今楷03 W04" panose="02020400000000000000" pitchFamily="18" charset="-122"/>
                  <a:ea typeface="仓耳今楷03 W04" panose="02020400000000000000" pitchFamily="18" charset="-122"/>
                </a:rPr>
                <a:t>2022 Mid-term summary</a:t>
              </a:r>
            </a:p>
          </p:txBody>
        </p:sp>
      </p:grpSp>
      <p:sp>
        <p:nvSpPr>
          <p:cNvPr id="10" name="文本框 40">
            <a:extLst>
              <a:ext uri="{FF2B5EF4-FFF2-40B4-BE49-F238E27FC236}">
                <a16:creationId xmlns:a16="http://schemas.microsoft.com/office/drawing/2014/main" id="{EEDF62E2-CA80-48CD-8355-3940331FC3D8}"/>
              </a:ext>
            </a:extLst>
          </p:cNvPr>
          <p:cNvSpPr txBox="1"/>
          <p:nvPr/>
        </p:nvSpPr>
        <p:spPr>
          <a:xfrm>
            <a:off x="2562894" y="1939538"/>
            <a:ext cx="2981136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概念性问题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254E0-ADF2-AA95-7F01-C9E95B1D6389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D66F8D3-0989-15C0-B56C-A7CF5BBBA7AC}"/>
              </a:ext>
            </a:extLst>
          </p:cNvPr>
          <p:cNvSpPr/>
          <p:nvPr/>
        </p:nvSpPr>
        <p:spPr>
          <a:xfrm>
            <a:off x="396407" y="500736"/>
            <a:ext cx="778189" cy="778188"/>
          </a:xfrm>
          <a:prstGeom prst="ellipse">
            <a:avLst/>
          </a:prstGeom>
          <a:solidFill>
            <a:srgbClr val="B4C2C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rgbClr val="6BC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F57185A8-453D-5AED-0527-295D395FD564}"/>
              </a:ext>
            </a:extLst>
          </p:cNvPr>
          <p:cNvSpPr>
            <a:spLocks/>
          </p:cNvSpPr>
          <p:nvPr/>
        </p:nvSpPr>
        <p:spPr bwMode="auto">
          <a:xfrm>
            <a:off x="314765" y="881795"/>
            <a:ext cx="937860" cy="474637"/>
          </a:xfrm>
          <a:custGeom>
            <a:avLst/>
            <a:gdLst>
              <a:gd name="T0" fmla="*/ 1549562246 w 3963"/>
              <a:gd name="T1" fmla="*/ 0 h 1997"/>
              <a:gd name="T2" fmla="*/ 1549562246 w 3963"/>
              <a:gd name="T3" fmla="*/ 6310189 h 1997"/>
              <a:gd name="T4" fmla="*/ 774976531 w 3963"/>
              <a:gd name="T5" fmla="*/ 787596152 h 1997"/>
              <a:gd name="T6" fmla="*/ 0 w 3963"/>
              <a:gd name="T7" fmla="*/ 6310189 h 19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38100" cap="flat" cmpd="sng">
            <a:solidFill>
              <a:srgbClr val="B4C2C5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40" name="그룹 57">
            <a:extLst>
              <a:ext uri="{FF2B5EF4-FFF2-40B4-BE49-F238E27FC236}">
                <a16:creationId xmlns:a16="http://schemas.microsoft.com/office/drawing/2014/main" id="{1AB19632-E142-749B-BB1C-63A407F921CB}"/>
              </a:ext>
            </a:extLst>
          </p:cNvPr>
          <p:cNvGrpSpPr/>
          <p:nvPr/>
        </p:nvGrpSpPr>
        <p:grpSpPr>
          <a:xfrm>
            <a:off x="1507052" y="1873675"/>
            <a:ext cx="771793" cy="771793"/>
            <a:chOff x="2810020" y="2492896"/>
            <a:chExt cx="664488" cy="664488"/>
          </a:xfrm>
        </p:grpSpPr>
        <p:sp>
          <p:nvSpPr>
            <p:cNvPr id="50" name="타원 16">
              <a:extLst>
                <a:ext uri="{FF2B5EF4-FFF2-40B4-BE49-F238E27FC236}">
                  <a16:creationId xmlns:a16="http://schemas.microsoft.com/office/drawing/2014/main" id="{941F258E-428C-9480-2F31-52513A2CA100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DC96B4BB-02CD-C0D6-0991-715BB5DA8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</p:txBody>
        </p:sp>
      </p:grpSp>
      <p:sp>
        <p:nvSpPr>
          <p:cNvPr id="4" name="文本框 40">
            <a:extLst>
              <a:ext uri="{FF2B5EF4-FFF2-40B4-BE49-F238E27FC236}">
                <a16:creationId xmlns:a16="http://schemas.microsoft.com/office/drawing/2014/main" id="{17F2786D-B77C-D37D-9921-73F11AB47AEA}"/>
              </a:ext>
            </a:extLst>
          </p:cNvPr>
          <p:cNvSpPr txBox="1"/>
          <p:nvPr/>
        </p:nvSpPr>
        <p:spPr>
          <a:xfrm>
            <a:off x="7905105" y="1939538"/>
            <a:ext cx="2981136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行列式计算问题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5" name="그룹 57">
            <a:extLst>
              <a:ext uri="{FF2B5EF4-FFF2-40B4-BE49-F238E27FC236}">
                <a16:creationId xmlns:a16="http://schemas.microsoft.com/office/drawing/2014/main" id="{BA26112C-A64E-7162-3E24-27F584683DA2}"/>
              </a:ext>
            </a:extLst>
          </p:cNvPr>
          <p:cNvGrpSpPr/>
          <p:nvPr/>
        </p:nvGrpSpPr>
        <p:grpSpPr>
          <a:xfrm>
            <a:off x="6849263" y="1873675"/>
            <a:ext cx="771793" cy="771793"/>
            <a:chOff x="2810020" y="2492896"/>
            <a:chExt cx="664488" cy="664488"/>
          </a:xfrm>
        </p:grpSpPr>
        <p:sp>
          <p:nvSpPr>
            <p:cNvPr id="6" name="타원 16">
              <a:extLst>
                <a:ext uri="{FF2B5EF4-FFF2-40B4-BE49-F238E27FC236}">
                  <a16:creationId xmlns:a16="http://schemas.microsoft.com/office/drawing/2014/main" id="{E09039F9-D45E-38E3-7E22-14FA44439999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D6928A9-0D17-AE6B-C03C-0F8B294E1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</a:p>
          </p:txBody>
        </p:sp>
      </p:grpSp>
      <p:sp>
        <p:nvSpPr>
          <p:cNvPr id="14" name="文本框 40">
            <a:extLst>
              <a:ext uri="{FF2B5EF4-FFF2-40B4-BE49-F238E27FC236}">
                <a16:creationId xmlns:a16="http://schemas.microsoft.com/office/drawing/2014/main" id="{89A94D3F-2447-AA4E-112A-D07F6FAF9CE6}"/>
              </a:ext>
            </a:extLst>
          </p:cNvPr>
          <p:cNvSpPr txBox="1"/>
          <p:nvPr/>
        </p:nvSpPr>
        <p:spPr>
          <a:xfrm>
            <a:off x="2562894" y="4437008"/>
            <a:ext cx="2981136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求逆的运算问题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8" name="그룹 57">
            <a:extLst>
              <a:ext uri="{FF2B5EF4-FFF2-40B4-BE49-F238E27FC236}">
                <a16:creationId xmlns:a16="http://schemas.microsoft.com/office/drawing/2014/main" id="{C136C8B9-B880-511F-BE1D-1D2F24F8257A}"/>
              </a:ext>
            </a:extLst>
          </p:cNvPr>
          <p:cNvGrpSpPr/>
          <p:nvPr/>
        </p:nvGrpSpPr>
        <p:grpSpPr>
          <a:xfrm>
            <a:off x="1507052" y="4371145"/>
            <a:ext cx="771793" cy="771793"/>
            <a:chOff x="2810020" y="2492896"/>
            <a:chExt cx="664488" cy="664488"/>
          </a:xfrm>
        </p:grpSpPr>
        <p:sp>
          <p:nvSpPr>
            <p:cNvPr id="20" name="타원 16">
              <a:extLst>
                <a:ext uri="{FF2B5EF4-FFF2-40B4-BE49-F238E27FC236}">
                  <a16:creationId xmlns:a16="http://schemas.microsoft.com/office/drawing/2014/main" id="{4F8DCFBF-48AE-289F-AFFB-5172F5516849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5880BB43-013E-2070-3370-2B53436EE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</a:p>
          </p:txBody>
        </p:sp>
      </p:grpSp>
      <p:sp>
        <p:nvSpPr>
          <p:cNvPr id="24" name="文本框 40">
            <a:extLst>
              <a:ext uri="{FF2B5EF4-FFF2-40B4-BE49-F238E27FC236}">
                <a16:creationId xmlns:a16="http://schemas.microsoft.com/office/drawing/2014/main" id="{CBDD283B-5906-6E74-0D79-2A6146B32182}"/>
              </a:ext>
            </a:extLst>
          </p:cNvPr>
          <p:cNvSpPr txBox="1"/>
          <p:nvPr/>
        </p:nvSpPr>
        <p:spPr>
          <a:xfrm>
            <a:off x="7893755" y="4377545"/>
            <a:ext cx="2981136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线性方程组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5" name="그룹 57">
            <a:extLst>
              <a:ext uri="{FF2B5EF4-FFF2-40B4-BE49-F238E27FC236}">
                <a16:creationId xmlns:a16="http://schemas.microsoft.com/office/drawing/2014/main" id="{40C7B987-2981-7C69-0E8D-02D42284054D}"/>
              </a:ext>
            </a:extLst>
          </p:cNvPr>
          <p:cNvGrpSpPr/>
          <p:nvPr/>
        </p:nvGrpSpPr>
        <p:grpSpPr>
          <a:xfrm>
            <a:off x="6837913" y="4311682"/>
            <a:ext cx="771793" cy="771793"/>
            <a:chOff x="2810020" y="2492896"/>
            <a:chExt cx="664488" cy="664488"/>
          </a:xfrm>
        </p:grpSpPr>
        <p:sp>
          <p:nvSpPr>
            <p:cNvPr id="27" name="타원 16">
              <a:extLst>
                <a:ext uri="{FF2B5EF4-FFF2-40B4-BE49-F238E27FC236}">
                  <a16:creationId xmlns:a16="http://schemas.microsoft.com/office/drawing/2014/main" id="{62320297-1C12-439B-691E-79ABA91D81BD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F75E47EC-AEF4-C07B-9295-240AFE516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3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9ACA7-F1D1-568E-2AED-7B6E1C5DFE18}"/>
                  </a:ext>
                </a:extLst>
              </p:cNvPr>
              <p:cNvSpPr txBox="1"/>
              <p:nvPr/>
            </p:nvSpPr>
            <p:spPr>
              <a:xfrm>
                <a:off x="1932534" y="711754"/>
                <a:ext cx="2474258" cy="45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阶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行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列式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9ACA7-F1D1-568E-2AED-7B6E1C5D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34" y="711754"/>
                <a:ext cx="2474258" cy="459357"/>
              </a:xfrm>
              <a:prstGeom prst="rect">
                <a:avLst/>
              </a:prstGeom>
              <a:blipFill>
                <a:blip r:embed="rId2"/>
                <a:stretch>
                  <a:fillRect l="-1970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B9948CF-974E-A4E4-E2C9-8BA35713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92" y="288148"/>
            <a:ext cx="1928693" cy="1440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2394B-525D-BB97-51FC-46DE63E3ADD3}"/>
                  </a:ext>
                </a:extLst>
              </p:cNvPr>
              <p:cNvSpPr txBox="1"/>
              <p:nvPr/>
            </p:nvSpPr>
            <p:spPr>
              <a:xfrm>
                <a:off x="6335485" y="711754"/>
                <a:ext cx="478427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求其代数余子式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+…+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之和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2394B-525D-BB97-51FC-46DE63E3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485" y="711754"/>
                <a:ext cx="4784272" cy="458908"/>
              </a:xfrm>
              <a:prstGeom prst="rect">
                <a:avLst/>
              </a:prstGeom>
              <a:blipFill>
                <a:blip r:embed="rId4"/>
                <a:stretch>
                  <a:fillRect l="-1019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97196B9-5045-991E-6532-7DD029A62269}"/>
              </a:ext>
            </a:extLst>
          </p:cNvPr>
          <p:cNvSpPr txBox="1"/>
          <p:nvPr/>
        </p:nvSpPr>
        <p:spPr>
          <a:xfrm>
            <a:off x="1932534" y="1774337"/>
            <a:ext cx="70693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ABBE7A-FBC5-4A46-769D-6A416EB312B7}"/>
              </a:ext>
            </a:extLst>
          </p:cNvPr>
          <p:cNvSpPr txBox="1"/>
          <p:nvPr/>
        </p:nvSpPr>
        <p:spPr>
          <a:xfrm>
            <a:off x="2639466" y="1774337"/>
            <a:ext cx="27432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直接计算余子式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073EA4-F6C1-DF54-1084-CBD6E4F9BD9B}"/>
                  </a:ext>
                </a:extLst>
              </p:cNvPr>
              <p:cNvSpPr txBox="1"/>
              <p:nvPr/>
            </p:nvSpPr>
            <p:spPr>
              <a:xfrm>
                <a:off x="2639466" y="2752556"/>
                <a:ext cx="5369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073EA4-F6C1-DF54-1084-CBD6E4F9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466" y="2752556"/>
                <a:ext cx="5369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B4BD1D7-2BC2-EFAB-870A-4129ACF508C6}"/>
              </a:ext>
            </a:extLst>
          </p:cNvPr>
          <p:cNvSpPr txBox="1"/>
          <p:nvPr/>
        </p:nvSpPr>
        <p:spPr>
          <a:xfrm>
            <a:off x="3169663" y="2662980"/>
            <a:ext cx="58014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05E5B2-F6AC-A117-FA92-DCE2EE0A3B84}"/>
                  </a:ext>
                </a:extLst>
              </p:cNvPr>
              <p:cNvSpPr txBox="1"/>
              <p:nvPr/>
            </p:nvSpPr>
            <p:spPr>
              <a:xfrm>
                <a:off x="2632741" y="3269697"/>
                <a:ext cx="5369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05E5B2-F6AC-A117-FA92-DCE2EE0A3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741" y="3269697"/>
                <a:ext cx="5369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11AC8F8-C6C1-89A1-E81C-D93F03D79B5E}"/>
              </a:ext>
            </a:extLst>
          </p:cNvPr>
          <p:cNvSpPr txBox="1"/>
          <p:nvPr/>
        </p:nvSpPr>
        <p:spPr>
          <a:xfrm>
            <a:off x="3169663" y="3180121"/>
            <a:ext cx="58014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8CB042-C33C-6D74-E5B7-494267837DED}"/>
                  </a:ext>
                </a:extLst>
              </p:cNvPr>
              <p:cNvSpPr txBox="1"/>
              <p:nvPr/>
            </p:nvSpPr>
            <p:spPr>
              <a:xfrm>
                <a:off x="4613699" y="3240806"/>
                <a:ext cx="8250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8CB042-C33C-6D74-E5B7-494267837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699" y="3240806"/>
                <a:ext cx="8250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9F6F2765-E4D7-6B8B-9708-CB7620718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666" y="2486104"/>
            <a:ext cx="1980958" cy="1885792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212CA8-9B3A-1C96-7533-D031C5E97316}"/>
              </a:ext>
            </a:extLst>
          </p:cNvPr>
          <p:cNvCxnSpPr>
            <a:cxnSpLocks/>
          </p:cNvCxnSpPr>
          <p:nvPr/>
        </p:nvCxnSpPr>
        <p:spPr>
          <a:xfrm>
            <a:off x="5186723" y="2632244"/>
            <a:ext cx="23705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435E77A-19A4-8E80-BF8D-B2FA007DF778}"/>
              </a:ext>
            </a:extLst>
          </p:cNvPr>
          <p:cNvCxnSpPr>
            <a:cxnSpLocks/>
          </p:cNvCxnSpPr>
          <p:nvPr/>
        </p:nvCxnSpPr>
        <p:spPr>
          <a:xfrm>
            <a:off x="5900058" y="2233245"/>
            <a:ext cx="0" cy="22311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8CE919C9-1C9E-20BA-B700-245443B29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2" y="767228"/>
            <a:ext cx="1515702" cy="4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4D934C9-8A5E-2368-44E7-571BC5E5AC56}"/>
                  </a:ext>
                </a:extLst>
              </p:cNvPr>
              <p:cNvSpPr txBox="1"/>
              <p:nvPr/>
            </p:nvSpPr>
            <p:spPr>
              <a:xfrm>
                <a:off x="424827" y="824342"/>
                <a:ext cx="6259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题四）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计问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取何值时，齐次方程组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4D934C9-8A5E-2368-44E7-571BC5E5A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27" y="824342"/>
                <a:ext cx="6259605" cy="369332"/>
              </a:xfrm>
              <a:prstGeom prst="rect">
                <a:avLst/>
              </a:prstGeom>
              <a:blipFill>
                <a:blip r:embed="rId2"/>
                <a:stretch>
                  <a:fillRect l="-87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EED7871-16A1-0E81-381A-C487FA47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33" y="411453"/>
            <a:ext cx="2772833" cy="12143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E0FACC-AB9F-037C-23B9-92D96F56773F}"/>
              </a:ext>
            </a:extLst>
          </p:cNvPr>
          <p:cNvSpPr txBox="1"/>
          <p:nvPr/>
        </p:nvSpPr>
        <p:spPr>
          <a:xfrm>
            <a:off x="8064500" y="734766"/>
            <a:ext cx="215476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有非零解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B1DA18-9355-EE39-C143-2FE40056F69E}"/>
                  </a:ext>
                </a:extLst>
              </p:cNvPr>
              <p:cNvSpPr txBox="1"/>
              <p:nvPr/>
            </p:nvSpPr>
            <p:spPr>
              <a:xfrm>
                <a:off x="1423912" y="1804657"/>
                <a:ext cx="87953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思路：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齐次方程组必有一零解，所以问非零解也就意味着非唯一解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有无穷多解    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又因为齐次，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，且为方阵，则计算行列式即可</a:t>
                </a:r>
                <a:endPara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B1DA18-9355-EE39-C143-2FE40056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12" y="1804657"/>
                <a:ext cx="8795355" cy="738664"/>
              </a:xfrm>
              <a:prstGeom prst="rect">
                <a:avLst/>
              </a:prstGeom>
              <a:blipFill>
                <a:blip r:embed="rId4"/>
                <a:stretch>
                  <a:fillRect l="-1110" t="-6612" b="-12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9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D03543-6EB9-2AC3-1966-06A52CE84852}"/>
              </a:ext>
            </a:extLst>
          </p:cNvPr>
          <p:cNvSpPr txBox="1"/>
          <p:nvPr/>
        </p:nvSpPr>
        <p:spPr>
          <a:xfrm>
            <a:off x="424828" y="824342"/>
            <a:ext cx="2957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题五）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求解矩阵方程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1F8E1A-CE45-7149-A89D-5AB070C72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33" y="504469"/>
            <a:ext cx="3035299" cy="1009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8F0E91-4358-BCDD-E876-F14777A37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65" y="2787494"/>
            <a:ext cx="7196667" cy="30669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641036-4AB1-92EB-BC92-CBEA8D0AD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33" y="1677501"/>
            <a:ext cx="5939366" cy="5266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1CBFF1-CE02-0ADC-B2B8-1DBE9BA60817}"/>
              </a:ext>
            </a:extLst>
          </p:cNvPr>
          <p:cNvSpPr txBox="1"/>
          <p:nvPr/>
        </p:nvSpPr>
        <p:spPr>
          <a:xfrm>
            <a:off x="1370836" y="1507152"/>
            <a:ext cx="587829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13544C-D7EC-B177-E909-7628C42ED1A7}"/>
              </a:ext>
            </a:extLst>
          </p:cNvPr>
          <p:cNvSpPr/>
          <p:nvPr/>
        </p:nvSpPr>
        <p:spPr>
          <a:xfrm>
            <a:off x="4239488" y="1677501"/>
            <a:ext cx="565345" cy="4232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ADD4F0-22A4-07B6-16B8-8BB12DC0B654}"/>
              </a:ext>
            </a:extLst>
          </p:cNvPr>
          <p:cNvSpPr txBox="1"/>
          <p:nvPr/>
        </p:nvSpPr>
        <p:spPr>
          <a:xfrm>
            <a:off x="4264304" y="2124530"/>
            <a:ext cx="515711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左乘！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39217E-E3B2-E2B6-50E2-B42FFEBDB5BC}"/>
              </a:ext>
            </a:extLst>
          </p:cNvPr>
          <p:cNvSpPr/>
          <p:nvPr/>
        </p:nvSpPr>
        <p:spPr>
          <a:xfrm>
            <a:off x="5203042" y="1677501"/>
            <a:ext cx="2962779" cy="4502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53D115-7791-9F28-5879-806C34DFB3DF}"/>
              </a:ext>
            </a:extLst>
          </p:cNvPr>
          <p:cNvSpPr txBox="1"/>
          <p:nvPr/>
        </p:nvSpPr>
        <p:spPr>
          <a:xfrm>
            <a:off x="5612259" y="2124530"/>
            <a:ext cx="2128701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求逆的最简方法：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增广矩阵</a:t>
            </a:r>
          </a:p>
        </p:txBody>
      </p:sp>
    </p:spTree>
    <p:extLst>
      <p:ext uri="{BB962C8B-B14F-4D97-AF65-F5344CB8AC3E}">
        <p14:creationId xmlns:p14="http://schemas.microsoft.com/office/powerpoint/2010/main" val="336344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24BDEA-90C4-259F-A849-53251C61F3A6}"/>
              </a:ext>
            </a:extLst>
          </p:cNvPr>
          <p:cNvSpPr txBox="1"/>
          <p:nvPr/>
        </p:nvSpPr>
        <p:spPr>
          <a:xfrm>
            <a:off x="424828" y="824342"/>
            <a:ext cx="2957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题六）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D1749E-98F7-0545-244F-7E131756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66" y="627191"/>
            <a:ext cx="7475524" cy="55153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09B7EC1-D37B-9434-5EF6-9A1F2D36D597}"/>
              </a:ext>
            </a:extLst>
          </p:cNvPr>
          <p:cNvSpPr/>
          <p:nvPr/>
        </p:nvSpPr>
        <p:spPr>
          <a:xfrm>
            <a:off x="2756861" y="1436201"/>
            <a:ext cx="1251145" cy="951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213CAD-2535-7F53-7E7C-8E4E12FCFCEC}"/>
                  </a:ext>
                </a:extLst>
              </p:cNvPr>
              <p:cNvSpPr txBox="1"/>
              <p:nvPr/>
            </p:nvSpPr>
            <p:spPr>
              <a:xfrm>
                <a:off x="1680543" y="1436201"/>
                <a:ext cx="1007623" cy="1167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合并同类项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−2</m:t>
                        </m:r>
                      </m:e>
                    </m:d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是数，</a:t>
                </a:r>
                <a:r>
                  <a:rPr lang="en-US" altLang="zh-CN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是矩阵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213CAD-2535-7F53-7E7C-8E4E12FC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43" y="1436201"/>
                <a:ext cx="1007623" cy="1167692"/>
              </a:xfrm>
              <a:prstGeom prst="rect">
                <a:avLst/>
              </a:prstGeom>
              <a:blipFill>
                <a:blip r:embed="rId3"/>
                <a:stretch>
                  <a:fillRect l="-606" b="-36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1E06E09-B9B9-2572-A951-9EDBAFAD1109}"/>
              </a:ext>
            </a:extLst>
          </p:cNvPr>
          <p:cNvSpPr/>
          <p:nvPr/>
        </p:nvSpPr>
        <p:spPr>
          <a:xfrm>
            <a:off x="4357061" y="1381168"/>
            <a:ext cx="2136872" cy="629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5E7ABC-0190-FCC7-D4DF-0CA9322687A4}"/>
                  </a:ext>
                </a:extLst>
              </p:cNvPr>
              <p:cNvSpPr txBox="1"/>
              <p:nvPr/>
            </p:nvSpPr>
            <p:spPr>
              <a:xfrm>
                <a:off x="6493933" y="1527652"/>
                <a:ext cx="3052144" cy="336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12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矩阵减法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不是每个元素都减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5E7ABC-0190-FCC7-D4DF-0CA93226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3" y="1527652"/>
                <a:ext cx="3052144" cy="336695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E856D2-3F68-C269-F14E-3A5341F51A1A}"/>
              </a:ext>
            </a:extLst>
          </p:cNvPr>
          <p:cNvCxnSpPr/>
          <p:nvPr/>
        </p:nvCxnSpPr>
        <p:spPr>
          <a:xfrm>
            <a:off x="4284133" y="2387600"/>
            <a:ext cx="2696633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27C6BBE-B284-1AAC-67DB-1F9950B519ED}"/>
              </a:ext>
            </a:extLst>
          </p:cNvPr>
          <p:cNvSpPr txBox="1"/>
          <p:nvPr/>
        </p:nvSpPr>
        <p:spPr>
          <a:xfrm>
            <a:off x="7120589" y="2020047"/>
            <a:ext cx="2128701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同样的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增广矩阵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求逆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C3E4F-1AE9-AFE6-4BE8-3D6BE6C1E129}"/>
              </a:ext>
            </a:extLst>
          </p:cNvPr>
          <p:cNvSpPr/>
          <p:nvPr/>
        </p:nvSpPr>
        <p:spPr>
          <a:xfrm>
            <a:off x="2781389" y="2861733"/>
            <a:ext cx="1921844" cy="2178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13BFEB-2AF6-D949-2F2E-90D9B4912E4C}"/>
              </a:ext>
            </a:extLst>
          </p:cNvPr>
          <p:cNvSpPr/>
          <p:nvPr/>
        </p:nvSpPr>
        <p:spPr>
          <a:xfrm>
            <a:off x="5549899" y="2701461"/>
            <a:ext cx="1570689" cy="2178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5D4BDA-8BEA-027D-C206-9E86C8BB98A7}"/>
              </a:ext>
            </a:extLst>
          </p:cNvPr>
          <p:cNvSpPr txBox="1"/>
          <p:nvPr/>
        </p:nvSpPr>
        <p:spPr>
          <a:xfrm>
            <a:off x="7447797" y="2701461"/>
            <a:ext cx="173776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小技巧，将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移到前面，用它去消去其他元素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78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F27710-3D94-7014-FB59-80D82A37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19" y="859902"/>
            <a:ext cx="10135478" cy="27358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7F4106-2759-01B0-DBB0-17836A12D9E4}"/>
              </a:ext>
            </a:extLst>
          </p:cNvPr>
          <p:cNvSpPr txBox="1"/>
          <p:nvPr/>
        </p:nvSpPr>
        <p:spPr>
          <a:xfrm>
            <a:off x="424828" y="824342"/>
            <a:ext cx="1557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题六）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371BB3-7054-E525-7D7F-0EEA6A967FE7}"/>
                  </a:ext>
                </a:extLst>
              </p:cNvPr>
              <p:cNvSpPr txBox="1"/>
              <p:nvPr/>
            </p:nvSpPr>
            <p:spPr>
              <a:xfrm>
                <a:off x="1090255" y="3689704"/>
                <a:ext cx="5618115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错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解：直接做因式分解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+3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d>
                      <m:dPr>
                        <m:begChr m:val="（"/>
                        <m:endChr m:val="）"/>
                        <m:ctrlP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  <m:r>
                      <a:rPr lang="zh-CN" altLang="en-US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=−3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371BB3-7054-E525-7D7F-0EEA6A967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55" y="3689704"/>
                <a:ext cx="5618115" cy="874407"/>
              </a:xfrm>
              <a:prstGeom prst="rect">
                <a:avLst/>
              </a:prstGeom>
              <a:blipFill>
                <a:blip r:embed="rId3"/>
                <a:stretch>
                  <a:fillRect l="-977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BCD2EC9-EF46-C570-2B9E-E4AB667FFFF4}"/>
              </a:ext>
            </a:extLst>
          </p:cNvPr>
          <p:cNvSpPr/>
          <p:nvPr/>
        </p:nvSpPr>
        <p:spPr>
          <a:xfrm>
            <a:off x="2748548" y="1386326"/>
            <a:ext cx="4250768" cy="4965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B21049-7962-A5D4-08EC-DA021CF4FAEA}"/>
                  </a:ext>
                </a:extLst>
              </p:cNvPr>
              <p:cNvSpPr txBox="1"/>
              <p:nvPr/>
            </p:nvSpPr>
            <p:spPr>
              <a:xfrm>
                <a:off x="7158687" y="1327733"/>
                <a:ext cx="2908083" cy="613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b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凑出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，然后再去配平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我们要得到的形式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/>
                    </m:d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𝑘𝐸</m:t>
                    </m:r>
                  </m:oMath>
                </a14:m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B21049-7962-A5D4-08EC-DA021CF4F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87" y="1327733"/>
                <a:ext cx="2908083" cy="613694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23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B131B2-88B6-24CA-AEF0-77D3217F0B9E}"/>
              </a:ext>
            </a:extLst>
          </p:cNvPr>
          <p:cNvSpPr txBox="1"/>
          <p:nvPr/>
        </p:nvSpPr>
        <p:spPr>
          <a:xfrm>
            <a:off x="424828" y="824342"/>
            <a:ext cx="1557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题七）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3D272-DB74-BB61-2352-8A1E9AC9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6" y="740331"/>
            <a:ext cx="6705701" cy="5007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BB8D2-EAA9-503A-260C-909A05371E03}"/>
              </a:ext>
            </a:extLst>
          </p:cNvPr>
          <p:cNvSpPr/>
          <p:nvPr/>
        </p:nvSpPr>
        <p:spPr>
          <a:xfrm>
            <a:off x="2689949" y="824342"/>
            <a:ext cx="348353" cy="2854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0C39A4-2D4E-E70D-C32C-ACC67DB806FC}"/>
              </a:ext>
            </a:extLst>
          </p:cNvPr>
          <p:cNvSpPr/>
          <p:nvPr/>
        </p:nvSpPr>
        <p:spPr>
          <a:xfrm>
            <a:off x="3095888" y="1109749"/>
            <a:ext cx="348353" cy="3449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694A60-2DC4-1D69-E07C-14759EB0D513}"/>
              </a:ext>
            </a:extLst>
          </p:cNvPr>
          <p:cNvSpPr/>
          <p:nvPr/>
        </p:nvSpPr>
        <p:spPr>
          <a:xfrm>
            <a:off x="5419898" y="1546167"/>
            <a:ext cx="598517" cy="5029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8D826F-97C4-ACAA-3096-E2179A7A1A3A}"/>
              </a:ext>
            </a:extLst>
          </p:cNvPr>
          <p:cNvSpPr txBox="1"/>
          <p:nvPr/>
        </p:nvSpPr>
        <p:spPr>
          <a:xfrm>
            <a:off x="4620484" y="1178650"/>
            <a:ext cx="2197344" cy="340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偏角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”矩阵高次幂为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0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3BA274-167A-E5F0-A755-A49A3BE4A0AA}"/>
              </a:ext>
            </a:extLst>
          </p:cNvPr>
          <p:cNvSpPr/>
          <p:nvPr/>
        </p:nvSpPr>
        <p:spPr>
          <a:xfrm>
            <a:off x="2091432" y="3533786"/>
            <a:ext cx="2389128" cy="6308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DEEE15-3328-765C-5852-A41E61AE09EE}"/>
              </a:ext>
            </a:extLst>
          </p:cNvPr>
          <p:cNvSpPr txBox="1"/>
          <p:nvPr/>
        </p:nvSpPr>
        <p:spPr>
          <a:xfrm>
            <a:off x="347104" y="3335312"/>
            <a:ext cx="1713203" cy="11676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比较难看出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成倍数的行可以写成列向量和行向量的乘积</a:t>
            </a:r>
            <a:endParaRPr lang="en-US" altLang="zh-CN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00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E859F6-F379-DD83-BD66-F36F4EBEA4E1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题八）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求下列矩阵的逆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831C9-9C1E-028F-47A5-0C04EBC6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01" y="1527653"/>
            <a:ext cx="9823031" cy="36198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E5C43-FD96-1149-276A-2C800953D850}"/>
              </a:ext>
            </a:extLst>
          </p:cNvPr>
          <p:cNvSpPr/>
          <p:nvPr/>
        </p:nvSpPr>
        <p:spPr>
          <a:xfrm>
            <a:off x="2406535" y="1484365"/>
            <a:ext cx="577734" cy="5647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DA02C6-3BA8-C7E4-1F49-617049EF8AFD}"/>
              </a:ext>
            </a:extLst>
          </p:cNvPr>
          <p:cNvSpPr/>
          <p:nvPr/>
        </p:nvSpPr>
        <p:spPr>
          <a:xfrm>
            <a:off x="3029386" y="1985901"/>
            <a:ext cx="619901" cy="5220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6C2B1F-AA1E-21F7-7D71-DFEC56BD657A}"/>
                  </a:ext>
                </a:extLst>
              </p:cNvPr>
              <p:cNvSpPr txBox="1"/>
              <p:nvPr/>
            </p:nvSpPr>
            <p:spPr>
              <a:xfrm>
                <a:off x="7504822" y="774293"/>
                <a:ext cx="4319177" cy="61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𝑏𝑐</m:t>
                        </m:r>
                      </m:den>
                    </m:f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ad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bc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6C2B1F-AA1E-21F7-7D71-DFEC56BD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822" y="774293"/>
                <a:ext cx="4319177" cy="613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0C4B68-D7EB-F139-1208-A644FA50EC3C}"/>
                  </a:ext>
                </a:extLst>
              </p:cNvPr>
              <p:cNvSpPr txBox="1"/>
              <p:nvPr/>
            </p:nvSpPr>
            <p:spPr>
              <a:xfrm>
                <a:off x="4804814" y="774293"/>
                <a:ext cx="2700008" cy="625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0C4B68-D7EB-F139-1208-A644FA50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814" y="774293"/>
                <a:ext cx="2700008" cy="625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27C1AA-7E56-498E-DA3E-55F6972A2CB3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题八）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求下列矩阵的逆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E88D3F-D0AC-2610-9B28-931C35A6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44"/>
          <a:stretch/>
        </p:blipFill>
        <p:spPr>
          <a:xfrm>
            <a:off x="467733" y="1193675"/>
            <a:ext cx="6848071" cy="1275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B20928-9827-0666-BDF9-DFCCCF9B4795}"/>
                  </a:ext>
                </a:extLst>
              </p:cNvPr>
              <p:cNvSpPr txBox="1"/>
              <p:nvPr/>
            </p:nvSpPr>
            <p:spPr>
              <a:xfrm>
                <a:off x="825282" y="3293408"/>
                <a:ext cx="3871782" cy="625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𝐶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B20928-9827-0666-BDF9-DFCCCF9B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2" y="3293408"/>
                <a:ext cx="3871782" cy="625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1A8D841-BD54-3126-DFAA-6ACFC336722C}"/>
              </a:ext>
            </a:extLst>
          </p:cNvPr>
          <p:cNvSpPr txBox="1"/>
          <p:nvPr/>
        </p:nvSpPr>
        <p:spPr>
          <a:xfrm>
            <a:off x="1078739" y="2608617"/>
            <a:ext cx="1533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做法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：分块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7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27C1AA-7E56-498E-DA3E-55F6972A2CB3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题八）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求下列矩阵的逆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E88D3F-D0AC-2610-9B28-931C35A6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33" y="1193674"/>
            <a:ext cx="6848071" cy="49528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9210A0-0B9E-A9D3-98B6-D5A89063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04" y="1214546"/>
            <a:ext cx="4145590" cy="245554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5DAE5F-B01B-3CAD-A2E2-629DC259BE88}"/>
              </a:ext>
            </a:extLst>
          </p:cNvPr>
          <p:cNvCxnSpPr/>
          <p:nvPr/>
        </p:nvCxnSpPr>
        <p:spPr>
          <a:xfrm>
            <a:off x="976281" y="3626464"/>
            <a:ext cx="2696633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6C49374-BBC6-76FB-C5DB-F5903ACFD86B}"/>
              </a:ext>
            </a:extLst>
          </p:cNvPr>
          <p:cNvSpPr txBox="1"/>
          <p:nvPr/>
        </p:nvSpPr>
        <p:spPr>
          <a:xfrm>
            <a:off x="3773978" y="3429000"/>
            <a:ext cx="3987887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同样的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增广矩阵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求逆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0068C7E-6026-DAD5-373F-92ADDDFBA73E}"/>
              </a:ext>
            </a:extLst>
          </p:cNvPr>
          <p:cNvCxnSpPr>
            <a:cxnSpLocks/>
          </p:cNvCxnSpPr>
          <p:nvPr/>
        </p:nvCxnSpPr>
        <p:spPr>
          <a:xfrm>
            <a:off x="4432320" y="2788615"/>
            <a:ext cx="198674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5528F52-3BC5-9171-2E24-B22150256E21}"/>
              </a:ext>
            </a:extLst>
          </p:cNvPr>
          <p:cNvCxnSpPr>
            <a:cxnSpLocks/>
          </p:cNvCxnSpPr>
          <p:nvPr/>
        </p:nvCxnSpPr>
        <p:spPr>
          <a:xfrm>
            <a:off x="4630994" y="2788615"/>
            <a:ext cx="0" cy="640385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67E39AF-618D-0CD9-B4A0-4491D457D184}"/>
              </a:ext>
            </a:extLst>
          </p:cNvPr>
          <p:cNvCxnSpPr>
            <a:cxnSpLocks/>
          </p:cNvCxnSpPr>
          <p:nvPr/>
        </p:nvCxnSpPr>
        <p:spPr>
          <a:xfrm>
            <a:off x="4630994" y="3429000"/>
            <a:ext cx="164760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B2793F4-D97C-B7A4-772B-424AECD0F8F9}"/>
              </a:ext>
            </a:extLst>
          </p:cNvPr>
          <p:cNvCxnSpPr>
            <a:cxnSpLocks/>
          </p:cNvCxnSpPr>
          <p:nvPr/>
        </p:nvCxnSpPr>
        <p:spPr>
          <a:xfrm>
            <a:off x="4976606" y="4209376"/>
            <a:ext cx="198674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5C2499B-9FE5-B94D-4494-B3A42A07A31C}"/>
              </a:ext>
            </a:extLst>
          </p:cNvPr>
          <p:cNvCxnSpPr>
            <a:cxnSpLocks/>
          </p:cNvCxnSpPr>
          <p:nvPr/>
        </p:nvCxnSpPr>
        <p:spPr>
          <a:xfrm>
            <a:off x="5175280" y="4209376"/>
            <a:ext cx="0" cy="22778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02E3E13-1927-112E-35A2-F97529B4F979}"/>
              </a:ext>
            </a:extLst>
          </p:cNvPr>
          <p:cNvCxnSpPr>
            <a:cxnSpLocks/>
          </p:cNvCxnSpPr>
          <p:nvPr/>
        </p:nvCxnSpPr>
        <p:spPr>
          <a:xfrm>
            <a:off x="5178791" y="4437158"/>
            <a:ext cx="19805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85C4185-DB71-5E22-436D-5DDD53AA8BBB}"/>
              </a:ext>
            </a:extLst>
          </p:cNvPr>
          <p:cNvCxnSpPr>
            <a:cxnSpLocks/>
          </p:cNvCxnSpPr>
          <p:nvPr/>
        </p:nvCxnSpPr>
        <p:spPr>
          <a:xfrm>
            <a:off x="5374033" y="4437158"/>
            <a:ext cx="2808" cy="40031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BC6380A-C674-DA15-770B-0ED19CA0F020}"/>
              </a:ext>
            </a:extLst>
          </p:cNvPr>
          <p:cNvCxnSpPr>
            <a:cxnSpLocks/>
          </p:cNvCxnSpPr>
          <p:nvPr/>
        </p:nvCxnSpPr>
        <p:spPr>
          <a:xfrm>
            <a:off x="5374033" y="4837471"/>
            <a:ext cx="164760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63752B5-0424-B8F9-3717-8D9FB0A0C471}"/>
              </a:ext>
            </a:extLst>
          </p:cNvPr>
          <p:cNvCxnSpPr>
            <a:cxnSpLocks/>
          </p:cNvCxnSpPr>
          <p:nvPr/>
        </p:nvCxnSpPr>
        <p:spPr>
          <a:xfrm>
            <a:off x="5006805" y="5372926"/>
            <a:ext cx="198674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995F692-DDDF-438E-3382-C9A23B63FA37}"/>
              </a:ext>
            </a:extLst>
          </p:cNvPr>
          <p:cNvCxnSpPr>
            <a:cxnSpLocks/>
          </p:cNvCxnSpPr>
          <p:nvPr/>
        </p:nvCxnSpPr>
        <p:spPr>
          <a:xfrm>
            <a:off x="5205479" y="5372926"/>
            <a:ext cx="0" cy="22778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F3D5BBC-F657-5FAD-8246-9572FE921CCB}"/>
              </a:ext>
            </a:extLst>
          </p:cNvPr>
          <p:cNvCxnSpPr>
            <a:cxnSpLocks/>
          </p:cNvCxnSpPr>
          <p:nvPr/>
        </p:nvCxnSpPr>
        <p:spPr>
          <a:xfrm flipH="1">
            <a:off x="5404154" y="5600708"/>
            <a:ext cx="78" cy="22778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F99C418-CC4A-2C2F-114D-F7C5F6F005C3}"/>
              </a:ext>
            </a:extLst>
          </p:cNvPr>
          <p:cNvCxnSpPr>
            <a:cxnSpLocks/>
          </p:cNvCxnSpPr>
          <p:nvPr/>
        </p:nvCxnSpPr>
        <p:spPr>
          <a:xfrm>
            <a:off x="5404154" y="5828490"/>
            <a:ext cx="259227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1468A1B-6BBE-D4B2-FDEB-E7004BFB4986}"/>
              </a:ext>
            </a:extLst>
          </p:cNvPr>
          <p:cNvCxnSpPr>
            <a:cxnSpLocks/>
          </p:cNvCxnSpPr>
          <p:nvPr/>
        </p:nvCxnSpPr>
        <p:spPr>
          <a:xfrm>
            <a:off x="5206182" y="5600708"/>
            <a:ext cx="19805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2346C2F-48D2-E4FF-57C9-57205CCAB7B9}"/>
              </a:ext>
            </a:extLst>
          </p:cNvPr>
          <p:cNvCxnSpPr>
            <a:cxnSpLocks/>
          </p:cNvCxnSpPr>
          <p:nvPr/>
        </p:nvCxnSpPr>
        <p:spPr>
          <a:xfrm flipH="1">
            <a:off x="5663303" y="5828490"/>
            <a:ext cx="78" cy="22778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28BC168-9D55-F658-9F70-827A4C606524}"/>
              </a:ext>
            </a:extLst>
          </p:cNvPr>
          <p:cNvCxnSpPr>
            <a:cxnSpLocks/>
          </p:cNvCxnSpPr>
          <p:nvPr/>
        </p:nvCxnSpPr>
        <p:spPr>
          <a:xfrm>
            <a:off x="5663303" y="6056272"/>
            <a:ext cx="164760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1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FBE34A-8A53-C085-1739-CDD67BA9662D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题九）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DA7A8C-1F3F-D841-492A-1CED4E4D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39" y="678456"/>
            <a:ext cx="8705721" cy="14326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1FADB5-F9D5-BFE2-4836-2D7518944A03}"/>
              </a:ext>
            </a:extLst>
          </p:cNvPr>
          <p:cNvSpPr txBox="1"/>
          <p:nvPr/>
        </p:nvSpPr>
        <p:spPr>
          <a:xfrm>
            <a:off x="1889136" y="2128548"/>
            <a:ext cx="685511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99E00E-1718-BE95-7ACD-86C6C4C2D9E2}"/>
              </a:ext>
            </a:extLst>
          </p:cNvPr>
          <p:cNvSpPr txBox="1"/>
          <p:nvPr/>
        </p:nvSpPr>
        <p:spPr>
          <a:xfrm>
            <a:off x="2574647" y="2314851"/>
            <a:ext cx="381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根据第四点的总结，很容易求解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6152C93-E71B-4133-3ECC-3B7766B4D31D}"/>
                  </a:ext>
                </a:extLst>
              </p:cNvPr>
              <p:cNvSpPr txBox="1"/>
              <p:nvPr/>
            </p:nvSpPr>
            <p:spPr>
              <a:xfrm>
                <a:off x="2402799" y="3406829"/>
                <a:ext cx="1258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6152C93-E71B-4133-3ECC-3B7766B4D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99" y="3406829"/>
                <a:ext cx="125888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97CB9949-BA3E-BF73-5A65-6FEFBDFE5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33" y="3158130"/>
            <a:ext cx="6806732" cy="933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FC71DD-0A0B-A4E9-4AC8-8AF47D4D2A5B}"/>
                  </a:ext>
                </a:extLst>
              </p:cNvPr>
              <p:cNvSpPr txBox="1"/>
              <p:nvPr/>
            </p:nvSpPr>
            <p:spPr>
              <a:xfrm>
                <a:off x="2402799" y="4290828"/>
                <a:ext cx="398536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)=3≠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无解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=5,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)=2=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有解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≠2,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≠5,,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)=3=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FC71DD-0A0B-A4E9-4AC8-8AF47D4D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99" y="4290828"/>
                <a:ext cx="3985360" cy="1117998"/>
              </a:xfrm>
              <a:prstGeom prst="rect">
                <a:avLst/>
              </a:prstGeom>
              <a:blipFill>
                <a:blip r:embed="rId5"/>
                <a:stretch>
                  <a:fillRect r="-1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7F3FB85-ED56-725E-DD44-6EA86AD5CF3B}"/>
                  </a:ext>
                </a:extLst>
              </p:cNvPr>
              <p:cNvSpPr txBox="1"/>
              <p:nvPr/>
            </p:nvSpPr>
            <p:spPr>
              <a:xfrm>
                <a:off x="6726318" y="4668541"/>
                <a:ext cx="56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7F3FB85-ED56-725E-DD44-6EA86AD5C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18" y="4668541"/>
                <a:ext cx="5678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68937A93-1E0C-5DBC-96B9-2534C5E1479F}"/>
              </a:ext>
            </a:extLst>
          </p:cNvPr>
          <p:cNvSpPr txBox="1"/>
          <p:nvPr/>
        </p:nvSpPr>
        <p:spPr>
          <a:xfrm>
            <a:off x="7142434" y="4588099"/>
            <a:ext cx="123043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无穷多解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8077CC0-B7FE-3628-8260-C7C271BDF72F}"/>
                  </a:ext>
                </a:extLst>
              </p:cNvPr>
              <p:cNvSpPr txBox="1"/>
              <p:nvPr/>
            </p:nvSpPr>
            <p:spPr>
              <a:xfrm>
                <a:off x="6726318" y="4958078"/>
                <a:ext cx="56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8077CC0-B7FE-3628-8260-C7C271BD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18" y="4958078"/>
                <a:ext cx="5678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519BDDE9-A78D-FA6E-FF73-634B74BF0104}"/>
              </a:ext>
            </a:extLst>
          </p:cNvPr>
          <p:cNvSpPr txBox="1"/>
          <p:nvPr/>
        </p:nvSpPr>
        <p:spPr>
          <a:xfrm>
            <a:off x="7142434" y="4877636"/>
            <a:ext cx="123043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有唯一解</a:t>
            </a:r>
          </a:p>
        </p:txBody>
      </p:sp>
    </p:spTree>
    <p:extLst>
      <p:ext uri="{BB962C8B-B14F-4D97-AF65-F5344CB8AC3E}">
        <p14:creationId xmlns:p14="http://schemas.microsoft.com/office/powerpoint/2010/main" val="191333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40">
            <a:extLst>
              <a:ext uri="{FF2B5EF4-FFF2-40B4-BE49-F238E27FC236}">
                <a16:creationId xmlns:a16="http://schemas.microsoft.com/office/drawing/2014/main" id="{78E34015-F47D-9C92-B760-4DDF04298F96}"/>
              </a:ext>
            </a:extLst>
          </p:cNvPr>
          <p:cNvSpPr txBox="1"/>
          <p:nvPr/>
        </p:nvSpPr>
        <p:spPr>
          <a:xfrm>
            <a:off x="1517866" y="575622"/>
            <a:ext cx="4045374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概念性问题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그룹 57">
            <a:extLst>
              <a:ext uri="{FF2B5EF4-FFF2-40B4-BE49-F238E27FC236}">
                <a16:creationId xmlns:a16="http://schemas.microsoft.com/office/drawing/2014/main" id="{370DAE41-6841-6898-455C-7726C5DBC9FA}"/>
              </a:ext>
            </a:extLst>
          </p:cNvPr>
          <p:cNvGrpSpPr/>
          <p:nvPr/>
        </p:nvGrpSpPr>
        <p:grpSpPr>
          <a:xfrm>
            <a:off x="462024" y="509759"/>
            <a:ext cx="771793" cy="771793"/>
            <a:chOff x="2810020" y="2492896"/>
            <a:chExt cx="664488" cy="664488"/>
          </a:xfrm>
        </p:grpSpPr>
        <p:sp>
          <p:nvSpPr>
            <p:cNvPr id="4" name="타원 16">
              <a:extLst>
                <a:ext uri="{FF2B5EF4-FFF2-40B4-BE49-F238E27FC236}">
                  <a16:creationId xmlns:a16="http://schemas.microsoft.com/office/drawing/2014/main" id="{BA3C303E-F413-A716-08FA-F0019FBEB45C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AFC99CD-764E-54AC-3A76-0BC3F22A4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/>
              <p:nvPr/>
            </p:nvSpPr>
            <p:spPr>
              <a:xfrm>
                <a:off x="1517866" y="1587073"/>
                <a:ext cx="10223338" cy="408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伴随矩阵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对于矩阵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，其伴随矩阵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代数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余子式</a:t>
                </a: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用于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低阶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矩阵求逆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代数余子式与当前元素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无关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矩阵乘法的交换性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 （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题五，题六（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零矩阵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𝐴𝐵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 </m:t>
                    </m:r>
                    <m: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⇏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题六（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6" y="1587073"/>
                <a:ext cx="10223338" cy="4084964"/>
              </a:xfrm>
              <a:prstGeom prst="rect">
                <a:avLst/>
              </a:prstGeom>
              <a:blipFill>
                <a:blip r:embed="rId2"/>
                <a:stretch>
                  <a:fillRect l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80983E3-FCCB-CE29-1D6B-0314594BD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74" y="2907644"/>
            <a:ext cx="1515702" cy="4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BCC92D-0087-64A8-4FC1-5A1617AF4F93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题十）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A0A116-1EF3-9C36-4E31-40D29DBA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20" y="637583"/>
            <a:ext cx="5913187" cy="59507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6231E8-5259-CC7C-B73C-628EC8D7B5A2}"/>
              </a:ext>
            </a:extLst>
          </p:cNvPr>
          <p:cNvSpPr/>
          <p:nvPr/>
        </p:nvSpPr>
        <p:spPr>
          <a:xfrm>
            <a:off x="2056787" y="2268136"/>
            <a:ext cx="4520994" cy="1191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CA7BB7-585F-1980-470C-510323211521}"/>
              </a:ext>
            </a:extLst>
          </p:cNvPr>
          <p:cNvSpPr txBox="1"/>
          <p:nvPr/>
        </p:nvSpPr>
        <p:spPr>
          <a:xfrm>
            <a:off x="6738348" y="2609120"/>
            <a:ext cx="2043263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行和相等，全都加至第一列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6307D1-F89A-FD39-152E-B79CC23B00B9}"/>
              </a:ext>
            </a:extLst>
          </p:cNvPr>
          <p:cNvSpPr txBox="1"/>
          <p:nvPr/>
        </p:nvSpPr>
        <p:spPr>
          <a:xfrm>
            <a:off x="5247357" y="3840902"/>
            <a:ext cx="2459729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提取公因式后用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消去其他元素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FBA5EF-D687-3443-0A74-E5047EF3F115}"/>
              </a:ext>
            </a:extLst>
          </p:cNvPr>
          <p:cNvCxnSpPr/>
          <p:nvPr/>
        </p:nvCxnSpPr>
        <p:spPr>
          <a:xfrm>
            <a:off x="3813512" y="3612948"/>
            <a:ext cx="155911" cy="0"/>
          </a:xfrm>
          <a:prstGeom prst="straightConnector1">
            <a:avLst/>
          </a:prstGeom>
          <a:ln w="952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A37C4CB-01A1-ED06-3091-A62E20ACF7B6}"/>
              </a:ext>
            </a:extLst>
          </p:cNvPr>
          <p:cNvCxnSpPr/>
          <p:nvPr/>
        </p:nvCxnSpPr>
        <p:spPr>
          <a:xfrm>
            <a:off x="3813512" y="3799059"/>
            <a:ext cx="155911" cy="0"/>
          </a:xfrm>
          <a:prstGeom prst="straightConnector1">
            <a:avLst/>
          </a:prstGeom>
          <a:ln w="952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4990D86-1879-F706-8221-4FC42AD3B7A8}"/>
              </a:ext>
            </a:extLst>
          </p:cNvPr>
          <p:cNvCxnSpPr/>
          <p:nvPr/>
        </p:nvCxnSpPr>
        <p:spPr>
          <a:xfrm>
            <a:off x="3813511" y="3989383"/>
            <a:ext cx="155911" cy="0"/>
          </a:xfrm>
          <a:prstGeom prst="straightConnector1">
            <a:avLst/>
          </a:prstGeom>
          <a:ln w="952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1FB8A96-3298-564A-B443-08F20D523048}"/>
              </a:ext>
            </a:extLst>
          </p:cNvPr>
          <p:cNvCxnSpPr/>
          <p:nvPr/>
        </p:nvCxnSpPr>
        <p:spPr>
          <a:xfrm>
            <a:off x="3813510" y="4558951"/>
            <a:ext cx="155911" cy="0"/>
          </a:xfrm>
          <a:prstGeom prst="straightConnector1">
            <a:avLst/>
          </a:prstGeom>
          <a:ln w="952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6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FE6B7A-B835-CE9B-9208-78ED71544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9" b="71163"/>
          <a:stretch/>
        </p:blipFill>
        <p:spPr>
          <a:xfrm>
            <a:off x="2099403" y="618541"/>
            <a:ext cx="7471979" cy="1526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9FF04E-9B46-AE81-D941-91DC9D22B120}"/>
              </a:ext>
            </a:extLst>
          </p:cNvPr>
          <p:cNvSpPr txBox="1"/>
          <p:nvPr/>
        </p:nvSpPr>
        <p:spPr>
          <a:xfrm>
            <a:off x="424828" y="824342"/>
            <a:ext cx="334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题十一）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17D410-3E20-5D60-E3BD-0E058C2E5848}"/>
              </a:ext>
            </a:extLst>
          </p:cNvPr>
          <p:cNvSpPr txBox="1"/>
          <p:nvPr/>
        </p:nvSpPr>
        <p:spPr>
          <a:xfrm>
            <a:off x="1889136" y="2128548"/>
            <a:ext cx="685511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1A8EB5-0067-70B7-7EE0-877E6659A240}"/>
              </a:ext>
            </a:extLst>
          </p:cNvPr>
          <p:cNvSpPr txBox="1"/>
          <p:nvPr/>
        </p:nvSpPr>
        <p:spPr>
          <a:xfrm>
            <a:off x="2574646" y="2314851"/>
            <a:ext cx="5709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证明题最先应想到定义，根据可逆的定义，只需要证明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DC93FE-AC3C-D602-CE6D-B44BAC42A3F9}"/>
                  </a:ext>
                </a:extLst>
              </p:cNvPr>
              <p:cNvSpPr txBox="1"/>
              <p:nvPr/>
            </p:nvSpPr>
            <p:spPr>
              <a:xfrm>
                <a:off x="1568420" y="2854197"/>
                <a:ext cx="6095296" cy="3000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𝐸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𝐸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DC93FE-AC3C-D602-CE6D-B44BAC42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20" y="2854197"/>
                <a:ext cx="6095296" cy="3000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2B4DE0B-965C-9F57-5AA3-0682877EE6E0}"/>
              </a:ext>
            </a:extLst>
          </p:cNvPr>
          <p:cNvSpPr/>
          <p:nvPr/>
        </p:nvSpPr>
        <p:spPr>
          <a:xfrm>
            <a:off x="2903765" y="4185427"/>
            <a:ext cx="581068" cy="348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317291-38C2-91DF-71C6-BC784A6D070B}"/>
              </a:ext>
            </a:extLst>
          </p:cNvPr>
          <p:cNvCxnSpPr>
            <a:cxnSpLocks/>
          </p:cNvCxnSpPr>
          <p:nvPr/>
        </p:nvCxnSpPr>
        <p:spPr>
          <a:xfrm>
            <a:off x="2903765" y="4185427"/>
            <a:ext cx="519942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5BD32B-FB4B-DFCB-8C11-93B10F729B24}"/>
                  </a:ext>
                </a:extLst>
              </p:cNvPr>
              <p:cNvSpPr txBox="1"/>
              <p:nvPr/>
            </p:nvSpPr>
            <p:spPr>
              <a:xfrm>
                <a:off x="8103185" y="3945014"/>
                <a:ext cx="3180209" cy="8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证明中经常要用到的技巧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𝐸</m:t>
                      </m:r>
                    </m:oMath>
                  </m:oMathPara>
                </a14:m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5BD32B-FB4B-DFCB-8C11-93B10F72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85" y="3945014"/>
                <a:ext cx="3180209" cy="891141"/>
              </a:xfrm>
              <a:prstGeom prst="rect">
                <a:avLst/>
              </a:prstGeom>
              <a:blipFill>
                <a:blip r:embed="rId4"/>
                <a:stretch>
                  <a:fillRect l="-958" t="-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0C42D7C-7BDF-8C5A-7AC8-1581D3E59001}"/>
              </a:ext>
            </a:extLst>
          </p:cNvPr>
          <p:cNvSpPr txBox="1"/>
          <p:nvPr/>
        </p:nvSpPr>
        <p:spPr>
          <a:xfrm>
            <a:off x="9646246" y="1232471"/>
            <a:ext cx="223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课本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P66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2.13</a:t>
            </a:r>
          </a:p>
        </p:txBody>
      </p:sp>
    </p:spTree>
    <p:extLst>
      <p:ext uri="{BB962C8B-B14F-4D97-AF65-F5344CB8AC3E}">
        <p14:creationId xmlns:p14="http://schemas.microsoft.com/office/powerpoint/2010/main" val="189855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D0231-8099-1832-C247-9307914F0D80}"/>
              </a:ext>
            </a:extLst>
          </p:cNvPr>
          <p:cNvSpPr txBox="1"/>
          <p:nvPr/>
        </p:nvSpPr>
        <p:spPr>
          <a:xfrm>
            <a:off x="1517866" y="1746630"/>
            <a:ext cx="5661867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化为行阶梯型的步骤技巧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先自顶向下，再自底向上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步骤没必要写在等号上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计算要准确</a:t>
            </a:r>
          </a:p>
        </p:txBody>
      </p:sp>
      <p:sp>
        <p:nvSpPr>
          <p:cNvPr id="3" name="文本框 40">
            <a:extLst>
              <a:ext uri="{FF2B5EF4-FFF2-40B4-BE49-F238E27FC236}">
                <a16:creationId xmlns:a16="http://schemas.microsoft.com/office/drawing/2014/main" id="{A11131B9-DB4C-82D6-F88E-430A74240160}"/>
              </a:ext>
            </a:extLst>
          </p:cNvPr>
          <p:cNvSpPr txBox="1"/>
          <p:nvPr/>
        </p:nvSpPr>
        <p:spPr>
          <a:xfrm>
            <a:off x="1517866" y="575622"/>
            <a:ext cx="4045374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其他问题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4" name="그룹 57">
            <a:extLst>
              <a:ext uri="{FF2B5EF4-FFF2-40B4-BE49-F238E27FC236}">
                <a16:creationId xmlns:a16="http://schemas.microsoft.com/office/drawing/2014/main" id="{7A9F5C5D-4041-6BEE-1A66-0EF716919952}"/>
              </a:ext>
            </a:extLst>
          </p:cNvPr>
          <p:cNvGrpSpPr/>
          <p:nvPr/>
        </p:nvGrpSpPr>
        <p:grpSpPr>
          <a:xfrm>
            <a:off x="462024" y="509759"/>
            <a:ext cx="771793" cy="771793"/>
            <a:chOff x="2810020" y="2492896"/>
            <a:chExt cx="664488" cy="664488"/>
          </a:xfrm>
        </p:grpSpPr>
        <p:sp>
          <p:nvSpPr>
            <p:cNvPr id="6" name="타원 16">
              <a:extLst>
                <a:ext uri="{FF2B5EF4-FFF2-40B4-BE49-F238E27FC236}">
                  <a16:creationId xmlns:a16="http://schemas.microsoft.com/office/drawing/2014/main" id="{5D321F5A-63A5-4CA5-BE67-A63CBE821F28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FF55F20-39B7-C1E5-D26B-468AF10B6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65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40">
            <a:extLst>
              <a:ext uri="{FF2B5EF4-FFF2-40B4-BE49-F238E27FC236}">
                <a16:creationId xmlns:a16="http://schemas.microsoft.com/office/drawing/2014/main" id="{78E34015-F47D-9C92-B760-4DDF04298F96}"/>
              </a:ext>
            </a:extLst>
          </p:cNvPr>
          <p:cNvSpPr txBox="1"/>
          <p:nvPr/>
        </p:nvSpPr>
        <p:spPr>
          <a:xfrm>
            <a:off x="1517866" y="575622"/>
            <a:ext cx="4045374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行列式计算问题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그룹 57">
            <a:extLst>
              <a:ext uri="{FF2B5EF4-FFF2-40B4-BE49-F238E27FC236}">
                <a16:creationId xmlns:a16="http://schemas.microsoft.com/office/drawing/2014/main" id="{370DAE41-6841-6898-455C-7726C5DBC9FA}"/>
              </a:ext>
            </a:extLst>
          </p:cNvPr>
          <p:cNvGrpSpPr/>
          <p:nvPr/>
        </p:nvGrpSpPr>
        <p:grpSpPr>
          <a:xfrm>
            <a:off x="462024" y="509759"/>
            <a:ext cx="771793" cy="771793"/>
            <a:chOff x="2810020" y="2492896"/>
            <a:chExt cx="664488" cy="664488"/>
          </a:xfrm>
        </p:grpSpPr>
        <p:sp>
          <p:nvSpPr>
            <p:cNvPr id="4" name="타원 16">
              <a:extLst>
                <a:ext uri="{FF2B5EF4-FFF2-40B4-BE49-F238E27FC236}">
                  <a16:creationId xmlns:a16="http://schemas.microsoft.com/office/drawing/2014/main" id="{BA3C303E-F413-A716-08FA-F0019FBEB45C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AFC99CD-764E-54AC-3A76-0BC3F22A4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9B92DF0-2396-C2E7-5534-C5D920C87D36}"/>
              </a:ext>
            </a:extLst>
          </p:cNvPr>
          <p:cNvSpPr txBox="1"/>
          <p:nvPr/>
        </p:nvSpPr>
        <p:spPr>
          <a:xfrm>
            <a:off x="1517866" y="1587073"/>
            <a:ext cx="102233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行（列）和相等的行列式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均加至第一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列（行）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，提取公因式，再用行首的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1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消去其他元素，得到上（下）三角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逐行（列）相消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有相同元素（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题一（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），题二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爪形行列式（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加边法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拆分法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每拆一次分成两个行列式，而且是单行（列）拆分（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题一（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最终目的就是化为易计算的上（下）三角行列式，或者一行（列）只有一两个元素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93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40">
            <a:extLst>
              <a:ext uri="{FF2B5EF4-FFF2-40B4-BE49-F238E27FC236}">
                <a16:creationId xmlns:a16="http://schemas.microsoft.com/office/drawing/2014/main" id="{78E34015-F47D-9C92-B760-4DDF04298F96}"/>
              </a:ext>
            </a:extLst>
          </p:cNvPr>
          <p:cNvSpPr txBox="1"/>
          <p:nvPr/>
        </p:nvSpPr>
        <p:spPr>
          <a:xfrm>
            <a:off x="1517866" y="575622"/>
            <a:ext cx="4045374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求逆的运算问题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그룹 57">
            <a:extLst>
              <a:ext uri="{FF2B5EF4-FFF2-40B4-BE49-F238E27FC236}">
                <a16:creationId xmlns:a16="http://schemas.microsoft.com/office/drawing/2014/main" id="{370DAE41-6841-6898-455C-7726C5DBC9FA}"/>
              </a:ext>
            </a:extLst>
          </p:cNvPr>
          <p:cNvGrpSpPr/>
          <p:nvPr/>
        </p:nvGrpSpPr>
        <p:grpSpPr>
          <a:xfrm>
            <a:off x="462024" y="509759"/>
            <a:ext cx="771793" cy="771793"/>
            <a:chOff x="2810020" y="2492896"/>
            <a:chExt cx="664488" cy="664488"/>
          </a:xfrm>
        </p:grpSpPr>
        <p:sp>
          <p:nvSpPr>
            <p:cNvPr id="4" name="타원 16">
              <a:extLst>
                <a:ext uri="{FF2B5EF4-FFF2-40B4-BE49-F238E27FC236}">
                  <a16:creationId xmlns:a16="http://schemas.microsoft.com/office/drawing/2014/main" id="{BA3C303E-F413-A716-08FA-F0019FBEB45C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AFC99CD-764E-54AC-3A76-0BC3F22A4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/>
              <p:nvPr/>
            </p:nvSpPr>
            <p:spPr>
              <a:xfrm>
                <a:off x="1517866" y="1587073"/>
                <a:ext cx="10223338" cy="4464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增广矩阵（</a:t>
                </a:r>
                <a:r>
                  <a:rPr lang="zh-CN" altLang="en-US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最简单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zh-CN" altLang="en-US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)⇒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所以将左边化为单位矩阵，右边即为逆（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题五，题六（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一些</a:t>
                </a:r>
                <a:r>
                  <a:rPr lang="zh-CN" altLang="en-US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低阶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求逆公式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用的话要记牢，比如二阶矩阵的逆：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𝑏𝑐</m:t>
                        </m:r>
                      </m:den>
                    </m:f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ad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bc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伴随矩阵求逆公式：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b="0"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 </a:t>
                </a: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（涉及之前讲的伴随矩阵位置问题和行列式计算问题）</a:t>
                </a:r>
                <a:endParaRPr lang="en-US" altLang="zh-CN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分块矩阵求逆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零元素较多且易分块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公式记牢：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题八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6" y="1587073"/>
                <a:ext cx="10223338" cy="4464877"/>
              </a:xfrm>
              <a:prstGeom prst="rect">
                <a:avLst/>
              </a:prstGeom>
              <a:blipFill>
                <a:blip r:embed="rId2"/>
                <a:stretch>
                  <a:fillRect l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85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40">
            <a:extLst>
              <a:ext uri="{FF2B5EF4-FFF2-40B4-BE49-F238E27FC236}">
                <a16:creationId xmlns:a16="http://schemas.microsoft.com/office/drawing/2014/main" id="{78E34015-F47D-9C92-B760-4DDF04298F96}"/>
              </a:ext>
            </a:extLst>
          </p:cNvPr>
          <p:cNvSpPr txBox="1"/>
          <p:nvPr/>
        </p:nvSpPr>
        <p:spPr>
          <a:xfrm>
            <a:off x="1517866" y="575622"/>
            <a:ext cx="4045374" cy="649188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线性方程组求解问题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그룹 57">
            <a:extLst>
              <a:ext uri="{FF2B5EF4-FFF2-40B4-BE49-F238E27FC236}">
                <a16:creationId xmlns:a16="http://schemas.microsoft.com/office/drawing/2014/main" id="{370DAE41-6841-6898-455C-7726C5DBC9FA}"/>
              </a:ext>
            </a:extLst>
          </p:cNvPr>
          <p:cNvGrpSpPr/>
          <p:nvPr/>
        </p:nvGrpSpPr>
        <p:grpSpPr>
          <a:xfrm>
            <a:off x="462024" y="509759"/>
            <a:ext cx="771793" cy="771793"/>
            <a:chOff x="2810020" y="2492896"/>
            <a:chExt cx="664488" cy="664488"/>
          </a:xfrm>
        </p:grpSpPr>
        <p:sp>
          <p:nvSpPr>
            <p:cNvPr id="4" name="타원 16">
              <a:extLst>
                <a:ext uri="{FF2B5EF4-FFF2-40B4-BE49-F238E27FC236}">
                  <a16:creationId xmlns:a16="http://schemas.microsoft.com/office/drawing/2014/main" id="{BA3C303E-F413-A716-08FA-F0019FBEB45C}"/>
                </a:ext>
              </a:extLst>
            </p:cNvPr>
            <p:cNvSpPr/>
            <p:nvPr/>
          </p:nvSpPr>
          <p:spPr>
            <a:xfrm>
              <a:off x="2810020" y="2492896"/>
              <a:ext cx="664488" cy="664488"/>
            </a:xfrm>
            <a:prstGeom prst="ellipse">
              <a:avLst/>
            </a:prstGeom>
            <a:solidFill>
              <a:srgbClr val="B4C2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AFC99CD-764E-54AC-3A76-0BC3F22A4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540" y="2608772"/>
              <a:ext cx="555448" cy="423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/>
              <a:r>
                <a:rPr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/>
              <p:nvPr/>
            </p:nvSpPr>
            <p:spPr>
              <a:xfrm>
                <a:off x="1517866" y="1587073"/>
                <a:ext cx="10223338" cy="483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ea typeface="微软雅黑" panose="020B0503020204020204" pitchFamily="34" charset="-122"/>
                  </a:rPr>
                  <a:t>线性方程组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有解 </a:t>
                </a:r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or 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无解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唯一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充要条件：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  <m:groupChr>
                      <m:groupChrPr>
                        <m:chr m:val="⇔"/>
                        <m:vertJc m:val="bot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?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有解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但解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的</m:t>
                            </m:r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情况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还不能</m:t>
                            </m:r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确定</m:t>
                            </m:r>
                          </m:e>
                          <m:e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。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无解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1">
                    <a:ea typeface="微软雅黑" panose="020B0503020204020204" pitchFamily="34" charset="-122"/>
                  </a:rPr>
                  <a:t>线性方程组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有解的情况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方程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数</m:t>
                        </m:r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等于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未知数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个数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唯一解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方程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数</m:t>
                        </m:r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小于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未知数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个数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无穷多解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题九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注：通过计算系数矩阵的行列式来判断不总是可行，因为系数矩阵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不一定是方阵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B92DF0-2396-C2E7-5534-C5D920C8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6" y="1587073"/>
                <a:ext cx="10223338" cy="4836196"/>
              </a:xfrm>
              <a:prstGeom prst="rect">
                <a:avLst/>
              </a:prstGeom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8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91BB02-1463-B5BD-0E60-F60A437D248F}"/>
              </a:ext>
            </a:extLst>
          </p:cNvPr>
          <p:cNvSpPr txBox="1"/>
          <p:nvPr/>
        </p:nvSpPr>
        <p:spPr>
          <a:xfrm>
            <a:off x="369794" y="685551"/>
            <a:ext cx="7516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题一）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思路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每一行都有有相同元素，所以优先考虑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逐行相消</a:t>
            </a:r>
          </a:p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3569A-3833-CFAB-0AF3-9C73DB16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0" y="1659985"/>
            <a:ext cx="9411516" cy="4214225"/>
          </a:xfrm>
          <a:prstGeom prst="rect">
            <a:avLst/>
          </a:pr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5FC77C7F-5801-B326-3872-0C3CE17BCD2D}"/>
              </a:ext>
            </a:extLst>
          </p:cNvPr>
          <p:cNvSpPr/>
          <p:nvPr/>
        </p:nvSpPr>
        <p:spPr>
          <a:xfrm>
            <a:off x="4806363" y="1913324"/>
            <a:ext cx="322729" cy="445674"/>
          </a:xfrm>
          <a:prstGeom prst="arc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397FA6C7-E0E5-D02B-2C60-910694240DF6}"/>
              </a:ext>
            </a:extLst>
          </p:cNvPr>
          <p:cNvSpPr/>
          <p:nvPr/>
        </p:nvSpPr>
        <p:spPr>
          <a:xfrm>
            <a:off x="4652433" y="1913324"/>
            <a:ext cx="649550" cy="1117742"/>
          </a:xfrm>
          <a:prstGeom prst="arc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4069A520-1E6D-2BBF-E5E6-A85816C40B09}"/>
              </a:ext>
            </a:extLst>
          </p:cNvPr>
          <p:cNvSpPr/>
          <p:nvPr/>
        </p:nvSpPr>
        <p:spPr>
          <a:xfrm>
            <a:off x="4440767" y="1913324"/>
            <a:ext cx="1075265" cy="1816242"/>
          </a:xfrm>
          <a:prstGeom prst="arc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C72E73-375A-014C-E4EB-24B562BCFA14}"/>
              </a:ext>
            </a:extLst>
          </p:cNvPr>
          <p:cNvSpPr/>
          <p:nvPr/>
        </p:nvSpPr>
        <p:spPr>
          <a:xfrm>
            <a:off x="6451600" y="1807633"/>
            <a:ext cx="356595" cy="1388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18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084BC-0045-1BD5-0183-659FED5A3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02"/>
          <a:stretch/>
        </p:blipFill>
        <p:spPr>
          <a:xfrm>
            <a:off x="609599" y="1298475"/>
            <a:ext cx="7586134" cy="41328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84250B-9B4B-375F-4F56-7138F6B4C99C}"/>
              </a:ext>
            </a:extLst>
          </p:cNvPr>
          <p:cNvSpPr txBox="1"/>
          <p:nvPr/>
        </p:nvSpPr>
        <p:spPr>
          <a:xfrm>
            <a:off x="369794" y="612675"/>
            <a:ext cx="5218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（卷 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题一）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思路：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明显的加法，所以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拆分法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C529B5E7-8446-39CB-595C-E8A7CA72F430}"/>
              </a:ext>
            </a:extLst>
          </p:cNvPr>
          <p:cNvSpPr/>
          <p:nvPr/>
        </p:nvSpPr>
        <p:spPr>
          <a:xfrm rot="18462268">
            <a:off x="1295138" y="1768282"/>
            <a:ext cx="2013509" cy="2859403"/>
          </a:xfrm>
          <a:prstGeom prst="arc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F7491D5-7BDE-A710-568B-118D7F220EB9}"/>
              </a:ext>
            </a:extLst>
          </p:cNvPr>
          <p:cNvSpPr/>
          <p:nvPr/>
        </p:nvSpPr>
        <p:spPr>
          <a:xfrm>
            <a:off x="1375833" y="2061282"/>
            <a:ext cx="3403600" cy="296685"/>
          </a:xfrm>
          <a:custGeom>
            <a:avLst/>
            <a:gdLst>
              <a:gd name="connsiteX0" fmla="*/ 0 w 3403600"/>
              <a:gd name="connsiteY0" fmla="*/ 296685 h 296685"/>
              <a:gd name="connsiteX1" fmla="*/ 1892300 w 3403600"/>
              <a:gd name="connsiteY1" fmla="*/ 351 h 296685"/>
              <a:gd name="connsiteX2" fmla="*/ 3403600 w 3403600"/>
              <a:gd name="connsiteY2" fmla="*/ 241651 h 2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296685">
                <a:moveTo>
                  <a:pt x="0" y="296685"/>
                </a:moveTo>
                <a:cubicBezTo>
                  <a:pt x="662516" y="153104"/>
                  <a:pt x="1325033" y="9523"/>
                  <a:pt x="1892300" y="351"/>
                </a:cubicBezTo>
                <a:cubicBezTo>
                  <a:pt x="2459567" y="-8821"/>
                  <a:pt x="3112206" y="164040"/>
                  <a:pt x="3403600" y="24165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3054DB2-C8E9-8621-87B9-0564DD903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" t="81435" r="36412"/>
          <a:stretch/>
        </p:blipFill>
        <p:spPr>
          <a:xfrm>
            <a:off x="6688667" y="4301065"/>
            <a:ext cx="4572000" cy="94608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68B653D-A247-7BE8-29D0-A901B6293605}"/>
              </a:ext>
            </a:extLst>
          </p:cNvPr>
          <p:cNvCxnSpPr>
            <a:cxnSpLocks/>
          </p:cNvCxnSpPr>
          <p:nvPr/>
        </p:nvCxnSpPr>
        <p:spPr>
          <a:xfrm flipH="1">
            <a:off x="2146300" y="3043767"/>
            <a:ext cx="1718733" cy="25435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031E16-11E4-843A-FF93-59436AADEF74}"/>
              </a:ext>
            </a:extLst>
          </p:cNvPr>
          <p:cNvCxnSpPr>
            <a:cxnSpLocks/>
          </p:cNvCxnSpPr>
          <p:nvPr/>
        </p:nvCxnSpPr>
        <p:spPr>
          <a:xfrm flipH="1">
            <a:off x="3619500" y="3001433"/>
            <a:ext cx="483830" cy="22436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F289390-08BF-1454-B91F-BC06EDB19201}"/>
              </a:ext>
            </a:extLst>
          </p:cNvPr>
          <p:cNvCxnSpPr>
            <a:cxnSpLocks/>
          </p:cNvCxnSpPr>
          <p:nvPr/>
        </p:nvCxnSpPr>
        <p:spPr>
          <a:xfrm flipH="1">
            <a:off x="4677833" y="3001433"/>
            <a:ext cx="474134" cy="22436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19361C3-48E9-DD6C-027F-B7E01795EE8E}"/>
              </a:ext>
            </a:extLst>
          </p:cNvPr>
          <p:cNvCxnSpPr>
            <a:cxnSpLocks/>
          </p:cNvCxnSpPr>
          <p:nvPr/>
        </p:nvCxnSpPr>
        <p:spPr>
          <a:xfrm>
            <a:off x="5401734" y="3043767"/>
            <a:ext cx="694266" cy="14816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C58E000-FD5B-B9DD-5190-5403BFF08B71}"/>
              </a:ext>
            </a:extLst>
          </p:cNvPr>
          <p:cNvCxnSpPr/>
          <p:nvPr/>
        </p:nvCxnSpPr>
        <p:spPr>
          <a:xfrm>
            <a:off x="1612900" y="3979333"/>
            <a:ext cx="0" cy="32173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5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E42CC0-DAA5-1477-CD96-1FC4C409275C}"/>
                  </a:ext>
                </a:extLst>
              </p:cNvPr>
              <p:cNvSpPr txBox="1"/>
              <p:nvPr/>
            </p:nvSpPr>
            <p:spPr>
              <a:xfrm>
                <a:off x="424828" y="824342"/>
                <a:ext cx="3237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（卷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题二）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阶行列式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E42CC0-DAA5-1477-CD96-1FC4C409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28" y="824342"/>
                <a:ext cx="3237006" cy="369332"/>
              </a:xfrm>
              <a:prstGeom prst="rect">
                <a:avLst/>
              </a:prstGeom>
              <a:blipFill>
                <a:blip r:embed="rId2"/>
                <a:stretch>
                  <a:fillRect l="-169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32DAA0A-6EF6-D52A-4C0E-AFC42D98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48" y="372534"/>
            <a:ext cx="3563363" cy="134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E442B8-39C6-6F56-BE85-710793DE33E1}"/>
              </a:ext>
            </a:extLst>
          </p:cNvPr>
          <p:cNvSpPr txBox="1"/>
          <p:nvPr/>
        </p:nvSpPr>
        <p:spPr>
          <a:xfrm>
            <a:off x="1423912" y="1804657"/>
            <a:ext cx="7751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思路：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同样的，每一行都有相同的元素，所以优先考虑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逐行相消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09B14-D490-2FAF-2A6D-C4E495748871}"/>
              </a:ext>
            </a:extLst>
          </p:cNvPr>
          <p:cNvSpPr txBox="1"/>
          <p:nvPr/>
        </p:nvSpPr>
        <p:spPr>
          <a:xfrm>
            <a:off x="1811102" y="2191412"/>
            <a:ext cx="587829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91E1FF-DA4E-750B-8372-66F5F5456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34" y="2329717"/>
            <a:ext cx="5980931" cy="42280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D8668E-083F-2C18-DEE3-D51BC05FC5DE}"/>
              </a:ext>
            </a:extLst>
          </p:cNvPr>
          <p:cNvSpPr/>
          <p:nvPr/>
        </p:nvSpPr>
        <p:spPr>
          <a:xfrm>
            <a:off x="6347614" y="2234881"/>
            <a:ext cx="2127732" cy="1634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F16F04-7AEA-47B9-3233-798BABCC0F79}"/>
              </a:ext>
            </a:extLst>
          </p:cNvPr>
          <p:cNvSpPr txBox="1"/>
          <p:nvPr/>
        </p:nvSpPr>
        <p:spPr>
          <a:xfrm>
            <a:off x="6032488" y="3857620"/>
            <a:ext cx="3208110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标准爪形行列式的求法：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化为下（上）三角</a:t>
            </a:r>
          </a:p>
        </p:txBody>
      </p:sp>
    </p:spTree>
    <p:extLst>
      <p:ext uri="{BB962C8B-B14F-4D97-AF65-F5344CB8AC3E}">
        <p14:creationId xmlns:p14="http://schemas.microsoft.com/office/powerpoint/2010/main" val="45226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9ACA7-F1D1-568E-2AED-7B6E1C5DFE18}"/>
                  </a:ext>
                </a:extLst>
              </p:cNvPr>
              <p:cNvSpPr txBox="1"/>
              <p:nvPr/>
            </p:nvSpPr>
            <p:spPr>
              <a:xfrm>
                <a:off x="1932534" y="711754"/>
                <a:ext cx="2474258" cy="45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阶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行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列式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B9ACA7-F1D1-568E-2AED-7B6E1C5D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34" y="711754"/>
                <a:ext cx="2474258" cy="459357"/>
              </a:xfrm>
              <a:prstGeom prst="rect">
                <a:avLst/>
              </a:prstGeom>
              <a:blipFill>
                <a:blip r:embed="rId2"/>
                <a:stretch>
                  <a:fillRect l="-1970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B9948CF-974E-A4E4-E2C9-8BA35713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92" y="288148"/>
            <a:ext cx="1928693" cy="1440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2394B-525D-BB97-51FC-46DE63E3ADD3}"/>
                  </a:ext>
                </a:extLst>
              </p:cNvPr>
              <p:cNvSpPr txBox="1"/>
              <p:nvPr/>
            </p:nvSpPr>
            <p:spPr>
              <a:xfrm>
                <a:off x="6335485" y="711754"/>
                <a:ext cx="4784272" cy="45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求其代数余子式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+…+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之和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2394B-525D-BB97-51FC-46DE63E3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485" y="711754"/>
                <a:ext cx="4784272" cy="458908"/>
              </a:xfrm>
              <a:prstGeom prst="rect">
                <a:avLst/>
              </a:prstGeom>
              <a:blipFill>
                <a:blip r:embed="rId4"/>
                <a:stretch>
                  <a:fillRect l="-1019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D001B59-D370-5124-16B9-93131590D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61" y="2152058"/>
            <a:ext cx="7785208" cy="38886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7196B9-5045-991E-6532-7DD029A62269}"/>
              </a:ext>
            </a:extLst>
          </p:cNvPr>
          <p:cNvSpPr txBox="1"/>
          <p:nvPr/>
        </p:nvSpPr>
        <p:spPr>
          <a:xfrm>
            <a:off x="1932534" y="1669506"/>
            <a:ext cx="587829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B839A5-EA88-E966-B17E-56D63C9B98F4}"/>
              </a:ext>
            </a:extLst>
          </p:cNvPr>
          <p:cNvSpPr/>
          <p:nvPr/>
        </p:nvSpPr>
        <p:spPr>
          <a:xfrm>
            <a:off x="5259721" y="2186107"/>
            <a:ext cx="2036269" cy="299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70A251-24EF-12D2-15FE-928342F4061F}"/>
              </a:ext>
            </a:extLst>
          </p:cNvPr>
          <p:cNvSpPr/>
          <p:nvPr/>
        </p:nvSpPr>
        <p:spPr>
          <a:xfrm>
            <a:off x="7495774" y="2257824"/>
            <a:ext cx="3100507" cy="1634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AA7060-9147-5C2A-0AAF-3BBA5DCDE2E2}"/>
              </a:ext>
            </a:extLst>
          </p:cNvPr>
          <p:cNvSpPr txBox="1"/>
          <p:nvPr/>
        </p:nvSpPr>
        <p:spPr>
          <a:xfrm>
            <a:off x="7545695" y="1881744"/>
            <a:ext cx="3208110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标准爪形行列式的求法：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化为下（上）三角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34E74A4-48D6-979A-98D4-C2704D000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2" y="767228"/>
            <a:ext cx="1515702" cy="4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4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FF0000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1028</Words>
  <Application>Microsoft Office PowerPoint</Application>
  <PresentationFormat>宽屏</PresentationFormat>
  <Paragraphs>128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仓耳今楷03 W04</vt:lpstr>
      <vt:lpstr>等线</vt:lpstr>
      <vt:lpstr>等线 Light</vt:lpstr>
      <vt:lpstr>华文楷体</vt:lpstr>
      <vt:lpstr>微软雅黑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administator</dc:creator>
  <cp:lastModifiedBy>Li Jarry</cp:lastModifiedBy>
  <cp:revision>30</cp:revision>
  <dcterms:created xsi:type="dcterms:W3CDTF">2018-04-04T05:22:29Z</dcterms:created>
  <dcterms:modified xsi:type="dcterms:W3CDTF">2022-12-01T04:17:26Z</dcterms:modified>
</cp:coreProperties>
</file>